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iS39tEP9JDnzLDRD0BQ6RCkHXb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8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Relationship Id="rId9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ion Title Slide Opt 1 - Editable">
  <p:cSld name="Presentation Title Slide Opt 1 - Editab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8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" name="Google Shape;20;p18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0" y="652552"/>
            <a:ext cx="1828800" cy="18288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pic>
      <p:pic>
        <p:nvPicPr>
          <p:cNvPr id="21" name="Google Shape;21;p18"/>
          <p:cNvPicPr preferRelativeResize="0">
            <a:picLocks noGrp="1"/>
          </p:cNvPicPr>
          <p:nvPr>
            <p:ph type="pic" idx="3"/>
          </p:nvPr>
        </p:nvPicPr>
        <p:blipFill/>
        <p:spPr>
          <a:xfrm>
            <a:off x="1828800" y="652552"/>
            <a:ext cx="1828800" cy="18288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pic>
      <p:pic>
        <p:nvPicPr>
          <p:cNvPr id="22" name="Google Shape;22;p18"/>
          <p:cNvPicPr preferRelativeResize="0">
            <a:picLocks noGrp="1"/>
          </p:cNvPicPr>
          <p:nvPr>
            <p:ph type="pic" idx="4"/>
          </p:nvPr>
        </p:nvPicPr>
        <p:blipFill/>
        <p:spPr>
          <a:xfrm>
            <a:off x="3657600" y="652552"/>
            <a:ext cx="1828800" cy="18288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pic>
      <p:pic>
        <p:nvPicPr>
          <p:cNvPr id="23" name="Google Shape;23;p18"/>
          <p:cNvPicPr preferRelativeResize="0">
            <a:picLocks noGrp="1"/>
          </p:cNvPicPr>
          <p:nvPr>
            <p:ph type="pic" idx="5"/>
          </p:nvPr>
        </p:nvPicPr>
        <p:blipFill/>
        <p:spPr>
          <a:xfrm>
            <a:off x="5486400" y="652552"/>
            <a:ext cx="1828800" cy="18288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pic>
      <p:pic>
        <p:nvPicPr>
          <p:cNvPr id="24" name="Google Shape;24;p18"/>
          <p:cNvPicPr preferRelativeResize="0">
            <a:picLocks noGrp="1"/>
          </p:cNvPicPr>
          <p:nvPr>
            <p:ph type="pic" idx="6"/>
          </p:nvPr>
        </p:nvPicPr>
        <p:blipFill/>
        <p:spPr>
          <a:xfrm>
            <a:off x="7315200" y="652552"/>
            <a:ext cx="1828800" cy="18288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25" name="Google Shape;25;p18"/>
          <p:cNvSpPr txBox="1">
            <a:spLocks noGrp="1"/>
          </p:cNvSpPr>
          <p:nvPr>
            <p:ph type="ctrTitle"/>
          </p:nvPr>
        </p:nvSpPr>
        <p:spPr>
          <a:xfrm>
            <a:off x="685800" y="3138060"/>
            <a:ext cx="7772400" cy="522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  <a:defRPr sz="3300" i="0">
                <a:solidFill>
                  <a:srgbClr val="0066A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subTitle" idx="1"/>
          </p:nvPr>
        </p:nvSpPr>
        <p:spPr>
          <a:xfrm>
            <a:off x="685800" y="3730100"/>
            <a:ext cx="7772400" cy="956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2100" b="1" i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27" name="Google Shape;27;p18" descr="A picture containing dark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-346079" y="-369775"/>
            <a:ext cx="9836157" cy="1321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1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613960" y="4247679"/>
            <a:ext cx="1221339" cy="449116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8"/>
          <p:cNvSpPr txBox="1"/>
          <p:nvPr/>
        </p:nvSpPr>
        <p:spPr>
          <a:xfrm>
            <a:off x="2828814" y="4654044"/>
            <a:ext cx="34747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C1029"/>
                </a:solidFill>
                <a:latin typeface="Arial"/>
                <a:ea typeface="Arial"/>
                <a:cs typeface="Arial"/>
                <a:sym typeface="Arial"/>
              </a:rPr>
              <a:t>Conference on Computer and Systems Engineering 2023</a:t>
            </a:r>
            <a:endParaRPr/>
          </a:p>
        </p:txBody>
      </p:sp>
      <p:pic>
        <p:nvPicPr>
          <p:cNvPr id="30" name="Google Shape;30;p18" descr="A picture containing dark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10800000">
            <a:off x="-351904" y="4179832"/>
            <a:ext cx="9836157" cy="1321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7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7"/>
          <p:cNvSpPr txBox="1">
            <a:spLocks noGrp="1"/>
          </p:cNvSpPr>
          <p:nvPr>
            <p:ph type="body" idx="1"/>
          </p:nvPr>
        </p:nvSpPr>
        <p:spPr>
          <a:xfrm>
            <a:off x="4629150" y="2844601"/>
            <a:ext cx="3886200" cy="1369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27"/>
          <p:cNvSpPr txBox="1">
            <a:spLocks noGrp="1"/>
          </p:cNvSpPr>
          <p:nvPr>
            <p:ph type="body" idx="2"/>
          </p:nvPr>
        </p:nvSpPr>
        <p:spPr>
          <a:xfrm>
            <a:off x="628650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27"/>
          <p:cNvSpPr txBox="1">
            <a:spLocks noGrp="1"/>
          </p:cNvSpPr>
          <p:nvPr>
            <p:ph type="body" idx="3"/>
          </p:nvPr>
        </p:nvSpPr>
        <p:spPr>
          <a:xfrm>
            <a:off x="4629150" y="1369219"/>
            <a:ext cx="3886200" cy="1369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27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" name="Google Shape;102;p27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8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8"/>
          <p:cNvSpPr txBox="1">
            <a:spLocks noGrp="1"/>
          </p:cNvSpPr>
          <p:nvPr>
            <p:ph type="body" idx="1"/>
          </p:nvPr>
        </p:nvSpPr>
        <p:spPr>
          <a:xfrm>
            <a:off x="4629150" y="2128102"/>
            <a:ext cx="3886200" cy="208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8"/>
          <p:cNvSpPr txBox="1">
            <a:spLocks noGrp="1"/>
          </p:cNvSpPr>
          <p:nvPr>
            <p:ph type="body" idx="2"/>
          </p:nvPr>
        </p:nvSpPr>
        <p:spPr>
          <a:xfrm>
            <a:off x="628650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8"/>
          <p:cNvSpPr txBox="1">
            <a:spLocks noGrp="1"/>
          </p:cNvSpPr>
          <p:nvPr>
            <p:ph type="body" idx="3"/>
          </p:nvPr>
        </p:nvSpPr>
        <p:spPr>
          <a:xfrm>
            <a:off x="4629150" y="1369219"/>
            <a:ext cx="3886200" cy="758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8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9" name="Google Shape;109;p28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, Text, Bullets">
  <p:cSld name="Content, Text, Bullets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9"/>
          <p:cNvSpPr txBox="1">
            <a:spLocks noGrp="1"/>
          </p:cNvSpPr>
          <p:nvPr>
            <p:ph type="body" idx="1"/>
          </p:nvPr>
        </p:nvSpPr>
        <p:spPr>
          <a:xfrm>
            <a:off x="628650" y="1361923"/>
            <a:ext cx="3886200" cy="2851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body" idx="2"/>
          </p:nvPr>
        </p:nvSpPr>
        <p:spPr>
          <a:xfrm>
            <a:off x="4629150" y="2128101"/>
            <a:ext cx="3886200" cy="2085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29"/>
          <p:cNvSpPr txBox="1">
            <a:spLocks noGrp="1"/>
          </p:cNvSpPr>
          <p:nvPr>
            <p:ph type="body" idx="3"/>
          </p:nvPr>
        </p:nvSpPr>
        <p:spPr>
          <a:xfrm>
            <a:off x="4629150" y="1369219"/>
            <a:ext cx="3886200" cy="758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9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">
  <p:cSld name="Three Conte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0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0"/>
          <p:cNvSpPr txBox="1">
            <a:spLocks noGrp="1"/>
          </p:cNvSpPr>
          <p:nvPr>
            <p:ph type="body" idx="1"/>
          </p:nvPr>
        </p:nvSpPr>
        <p:spPr>
          <a:xfrm>
            <a:off x="4629150" y="2855320"/>
            <a:ext cx="3886200" cy="1358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2"/>
          </p:nvPr>
        </p:nvSpPr>
        <p:spPr>
          <a:xfrm>
            <a:off x="628650" y="1369219"/>
            <a:ext cx="3886200" cy="1375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30"/>
          <p:cNvSpPr txBox="1">
            <a:spLocks noGrp="1"/>
          </p:cNvSpPr>
          <p:nvPr>
            <p:ph type="body" idx="3"/>
          </p:nvPr>
        </p:nvSpPr>
        <p:spPr>
          <a:xfrm>
            <a:off x="4629150" y="1385779"/>
            <a:ext cx="3886200" cy="1358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30"/>
          <p:cNvSpPr txBox="1">
            <a:spLocks noGrp="1"/>
          </p:cNvSpPr>
          <p:nvPr>
            <p:ph type="body" idx="4"/>
          </p:nvPr>
        </p:nvSpPr>
        <p:spPr>
          <a:xfrm>
            <a:off x="628650" y="2855320"/>
            <a:ext cx="3886200" cy="1358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30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4" name="Google Shape;124;p30"/>
          <p:cNvSpPr txBox="1">
            <a:spLocks noGrp="1"/>
          </p:cNvSpPr>
          <p:nvPr>
            <p:ph type="body" idx="5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1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1"/>
          <p:cNvSpPr txBox="1">
            <a:spLocks noGrp="1"/>
          </p:cNvSpPr>
          <p:nvPr>
            <p:ph type="body" idx="1"/>
          </p:nvPr>
        </p:nvSpPr>
        <p:spPr>
          <a:xfrm>
            <a:off x="628651" y="1369219"/>
            <a:ext cx="3019523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31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31"/>
          <p:cNvSpPr txBox="1">
            <a:spLocks noGrp="1"/>
          </p:cNvSpPr>
          <p:nvPr>
            <p:ph type="body" idx="2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with Caption">
  <p:cSld name="Photo with Caption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2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2"/>
          <p:cNvSpPr txBox="1">
            <a:spLocks noGrp="1"/>
          </p:cNvSpPr>
          <p:nvPr>
            <p:ph type="body" idx="1"/>
          </p:nvPr>
        </p:nvSpPr>
        <p:spPr>
          <a:xfrm>
            <a:off x="4629150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32"/>
          <p:cNvSpPr txBox="1">
            <a:spLocks noGrp="1"/>
          </p:cNvSpPr>
          <p:nvPr>
            <p:ph type="body" idx="2"/>
          </p:nvPr>
        </p:nvSpPr>
        <p:spPr>
          <a:xfrm>
            <a:off x="628650" y="3591613"/>
            <a:ext cx="3886200" cy="622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32"/>
          <p:cNvSpPr>
            <a:spLocks noGrp="1"/>
          </p:cNvSpPr>
          <p:nvPr>
            <p:ph type="pic" idx="3"/>
          </p:nvPr>
        </p:nvSpPr>
        <p:spPr>
          <a:xfrm>
            <a:off x="628650" y="1369219"/>
            <a:ext cx="3886200" cy="2222393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32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32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3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, Bullets">
  <p:cSld name="Text, Bullets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4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4"/>
          <p:cNvSpPr txBox="1">
            <a:spLocks noGrp="1"/>
          </p:cNvSpPr>
          <p:nvPr>
            <p:ph type="body" idx="1"/>
          </p:nvPr>
        </p:nvSpPr>
        <p:spPr>
          <a:xfrm>
            <a:off x="628650" y="2128100"/>
            <a:ext cx="7886700" cy="1604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34"/>
          <p:cNvSpPr txBox="1">
            <a:spLocks noGrp="1"/>
          </p:cNvSpPr>
          <p:nvPr>
            <p:ph type="body" idx="2"/>
          </p:nvPr>
        </p:nvSpPr>
        <p:spPr>
          <a:xfrm>
            <a:off x="628650" y="1369219"/>
            <a:ext cx="7886700" cy="758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34"/>
          <p:cNvSpPr txBox="1">
            <a:spLocks noGrp="1"/>
          </p:cNvSpPr>
          <p:nvPr>
            <p:ph type="body" idx="3"/>
          </p:nvPr>
        </p:nvSpPr>
        <p:spPr>
          <a:xfrm>
            <a:off x="628650" y="3733015"/>
            <a:ext cx="7886700" cy="497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 b="1" i="1">
                <a:solidFill>
                  <a:srgbClr val="0066A1"/>
                </a:solidFill>
              </a:defRPr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34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5" name="Google Shape;145;p34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, Bullets, Content">
  <p:cSld name="Text, Bullets, Conten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5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5"/>
          <p:cNvSpPr txBox="1">
            <a:spLocks noGrp="1"/>
          </p:cNvSpPr>
          <p:nvPr>
            <p:ph type="body" idx="1"/>
          </p:nvPr>
        </p:nvSpPr>
        <p:spPr>
          <a:xfrm>
            <a:off x="628650" y="3004794"/>
            <a:ext cx="3886200" cy="120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35"/>
          <p:cNvSpPr txBox="1">
            <a:spLocks noGrp="1"/>
          </p:cNvSpPr>
          <p:nvPr>
            <p:ph type="body" idx="2"/>
          </p:nvPr>
        </p:nvSpPr>
        <p:spPr>
          <a:xfrm>
            <a:off x="628650" y="1369219"/>
            <a:ext cx="7886700" cy="15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35"/>
          <p:cNvSpPr>
            <a:spLocks noGrp="1"/>
          </p:cNvSpPr>
          <p:nvPr>
            <p:ph type="pic" idx="3"/>
          </p:nvPr>
        </p:nvSpPr>
        <p:spPr>
          <a:xfrm>
            <a:off x="4629150" y="3004793"/>
            <a:ext cx="3886200" cy="1208829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35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2" name="Google Shape;152;p35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 and Image">
  <p:cSld name="Bullets and Imag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6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6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4970872" cy="2165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36"/>
          <p:cNvSpPr txBox="1">
            <a:spLocks noGrp="1"/>
          </p:cNvSpPr>
          <p:nvPr>
            <p:ph type="body" idx="2"/>
          </p:nvPr>
        </p:nvSpPr>
        <p:spPr>
          <a:xfrm>
            <a:off x="628650" y="3535051"/>
            <a:ext cx="4970872" cy="678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 b="1">
                <a:solidFill>
                  <a:srgbClr val="0066A1"/>
                </a:solidFill>
              </a:defRPr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36"/>
          <p:cNvSpPr>
            <a:spLocks noGrp="1"/>
          </p:cNvSpPr>
          <p:nvPr>
            <p:ph type="pic" idx="3"/>
          </p:nvPr>
        </p:nvSpPr>
        <p:spPr>
          <a:xfrm>
            <a:off x="5712643" y="1369219"/>
            <a:ext cx="2802707" cy="2844404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36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9" name="Google Shape;159;p36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ion Title Slide Opt 2 - Editable">
  <p:cSld name="Presentation Title Slide Opt 2 - Editab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9" descr="A picture containing dark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-351904" y="4179832"/>
            <a:ext cx="9836157" cy="1321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19"/>
          <p:cNvPicPr preferRelativeResize="0"/>
          <p:nvPr/>
        </p:nvPicPr>
        <p:blipFill rotWithShape="1">
          <a:blip r:embed="rId3">
            <a:alphaModFix amt="50000"/>
          </a:blip>
          <a:srcRect l="10600" t="25000"/>
          <a:stretch/>
        </p:blipFill>
        <p:spPr>
          <a:xfrm rot="10800000" flipH="1">
            <a:off x="-2794" y="-3"/>
            <a:ext cx="914679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9"/>
          <p:cNvSpPr txBox="1">
            <a:spLocks noGrp="1"/>
          </p:cNvSpPr>
          <p:nvPr>
            <p:ph type="title"/>
          </p:nvPr>
        </p:nvSpPr>
        <p:spPr>
          <a:xfrm>
            <a:off x="623888" y="2447123"/>
            <a:ext cx="7886700" cy="62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  <a:defRPr sz="3300" i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623888" y="3088183"/>
            <a:ext cx="7886700" cy="504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2100" b="1" i="1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7" name="Google Shape;37;p19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6772182" y="891468"/>
            <a:ext cx="1151163" cy="1151163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8" name="Google Shape;38;p19"/>
          <p:cNvPicPr preferRelativeResize="0">
            <a:picLocks noGrp="1"/>
          </p:cNvPicPr>
          <p:nvPr>
            <p:ph type="pic" idx="3"/>
          </p:nvPr>
        </p:nvPicPr>
        <p:blipFill/>
        <p:spPr>
          <a:xfrm>
            <a:off x="7966191" y="454131"/>
            <a:ext cx="753517" cy="753517"/>
          </a:xfrm>
          <a:prstGeom prst="ellipse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9" name="Google Shape;39;p19"/>
          <p:cNvPicPr preferRelativeResize="0">
            <a:picLocks noGrp="1"/>
          </p:cNvPicPr>
          <p:nvPr>
            <p:ph type="pic" idx="4"/>
          </p:nvPr>
        </p:nvPicPr>
        <p:blipFill/>
        <p:spPr>
          <a:xfrm>
            <a:off x="7572952" y="2177462"/>
            <a:ext cx="1720954" cy="1720954"/>
          </a:xfrm>
          <a:prstGeom prst="ellipse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0" name="Google Shape;40;p19" descr="A picture containing dark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46079" y="-369775"/>
            <a:ext cx="9836157" cy="1321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19"/>
          <p:cNvPicPr preferRelativeResize="0">
            <a:picLocks noGrp="1"/>
          </p:cNvPicPr>
          <p:nvPr>
            <p:ph type="pic" idx="5"/>
          </p:nvPr>
        </p:nvPicPr>
        <p:blipFill/>
        <p:spPr>
          <a:xfrm>
            <a:off x="-476351" y="-445272"/>
            <a:ext cx="2709874" cy="2709874"/>
          </a:xfrm>
          <a:prstGeom prst="ellipse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ion Title Slide Opt 1 - Fixed">
  <p:cSld name="Presentation Title Slide Opt 1 - Fixed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4" y="0"/>
            <a:ext cx="91440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0"/>
          <p:cNvSpPr txBox="1">
            <a:spLocks noGrp="1"/>
          </p:cNvSpPr>
          <p:nvPr>
            <p:ph type="ctrTitle"/>
          </p:nvPr>
        </p:nvSpPr>
        <p:spPr>
          <a:xfrm>
            <a:off x="685800" y="3138060"/>
            <a:ext cx="7772400" cy="522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  <a:defRPr sz="3300" i="0">
                <a:solidFill>
                  <a:srgbClr val="0066A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subTitle" idx="1"/>
          </p:nvPr>
        </p:nvSpPr>
        <p:spPr>
          <a:xfrm>
            <a:off x="685800" y="3730100"/>
            <a:ext cx="7772400" cy="956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2100" b="1" i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7" name="Google Shape;47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13960" y="4247679"/>
            <a:ext cx="1221339" cy="449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20" descr="A group of people looking at a computer screen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88323"/>
            <a:ext cx="9144000" cy="2370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20" descr="A picture containing dark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346079" y="-369775"/>
            <a:ext cx="9836157" cy="1321654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0"/>
          <p:cNvSpPr txBox="1"/>
          <p:nvPr/>
        </p:nvSpPr>
        <p:spPr>
          <a:xfrm>
            <a:off x="2828814" y="4654044"/>
            <a:ext cx="34747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>
                <a:solidFill>
                  <a:srgbClr val="0C1029"/>
                </a:solidFill>
                <a:latin typeface="Arial"/>
                <a:ea typeface="Arial"/>
                <a:cs typeface="Arial"/>
                <a:sym typeface="Arial"/>
              </a:rPr>
              <a:t>Conference on Computer and Systems Engineering 2023</a:t>
            </a:r>
            <a:endParaRPr/>
          </a:p>
        </p:txBody>
      </p:sp>
      <p:pic>
        <p:nvPicPr>
          <p:cNvPr id="51" name="Google Shape;51;p20" descr="A picture containing dark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-351904" y="4179832"/>
            <a:ext cx="9836157" cy="1321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ion Title Slide Opt 2 - Fixed">
  <p:cSld name="Presentation Title Slide Opt 2 - Fixed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1" descr="A picture containing dark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-351904" y="4179832"/>
            <a:ext cx="9836157" cy="1321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21"/>
          <p:cNvPicPr preferRelativeResize="0"/>
          <p:nvPr/>
        </p:nvPicPr>
        <p:blipFill rotWithShape="1">
          <a:blip r:embed="rId3">
            <a:alphaModFix amt="50000"/>
          </a:blip>
          <a:srcRect l="10600" t="25000"/>
          <a:stretch/>
        </p:blipFill>
        <p:spPr>
          <a:xfrm rot="10800000" flipH="1">
            <a:off x="-2794" y="-3"/>
            <a:ext cx="914679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1"/>
          <p:cNvSpPr txBox="1">
            <a:spLocks noGrp="1"/>
          </p:cNvSpPr>
          <p:nvPr>
            <p:ph type="title"/>
          </p:nvPr>
        </p:nvSpPr>
        <p:spPr>
          <a:xfrm>
            <a:off x="623888" y="2447123"/>
            <a:ext cx="7886700" cy="62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  <a:defRPr sz="3300" i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body" idx="1"/>
          </p:nvPr>
        </p:nvSpPr>
        <p:spPr>
          <a:xfrm>
            <a:off x="623888" y="3088183"/>
            <a:ext cx="7886700" cy="504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2100" b="1" i="1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8" name="Google Shape;58;p21" descr="A person holding a tablet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72123" y="891468"/>
            <a:ext cx="1151164" cy="1151164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9" name="Google Shape;59;p21" descr="A picture containing person, indoor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66177" y="454131"/>
            <a:ext cx="749808" cy="749808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0" name="Google Shape;60;p21" descr="A picture containing grass, sky, outdoor, day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72952" y="2174020"/>
            <a:ext cx="1724396" cy="1724396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1" name="Google Shape;61;p21" descr="A picture containing dark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46079" y="-369775"/>
            <a:ext cx="9836157" cy="1321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21" descr="A picture containing sky, outdoor, person, person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-476314" y="-443433"/>
            <a:ext cx="2706624" cy="2706624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Title Slide Opt 1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"/>
          <p:cNvSpPr txBox="1">
            <a:spLocks noGrp="1"/>
          </p:cNvSpPr>
          <p:nvPr>
            <p:ph type="title"/>
          </p:nvPr>
        </p:nvSpPr>
        <p:spPr>
          <a:xfrm>
            <a:off x="623888" y="2447123"/>
            <a:ext cx="7886700" cy="62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  <a:defRPr sz="3300" i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body" idx="1"/>
          </p:nvPr>
        </p:nvSpPr>
        <p:spPr>
          <a:xfrm>
            <a:off x="623888" y="3088183"/>
            <a:ext cx="7886700" cy="504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2100" b="1" i="1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9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8" name="Google Shape;68;p22" descr="A picture containing dark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46079" y="-369775"/>
            <a:ext cx="9836157" cy="132165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2"/>
          <p:cNvSpPr txBox="1"/>
          <p:nvPr/>
        </p:nvSpPr>
        <p:spPr>
          <a:xfrm>
            <a:off x="2828814" y="4654044"/>
            <a:ext cx="34747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>
                <a:solidFill>
                  <a:srgbClr val="0C1029"/>
                </a:solidFill>
                <a:latin typeface="Arial"/>
                <a:ea typeface="Arial"/>
                <a:cs typeface="Arial"/>
                <a:sym typeface="Arial"/>
              </a:rPr>
              <a:t>Conference on Computer and Systems Engineering 2023</a:t>
            </a:r>
            <a:endParaRPr/>
          </a:p>
        </p:txBody>
      </p:sp>
      <p:pic>
        <p:nvPicPr>
          <p:cNvPr id="70" name="Google Shape;70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13960" y="4247679"/>
            <a:ext cx="1221339" cy="449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22" descr="A picture containing dark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-346079" y="4188299"/>
            <a:ext cx="9836157" cy="1321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Title Slide Opt 2">
  <p:cSld name="Divider Title Slide Opt 2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23" descr="A picture containing dark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-284170" y="4188299"/>
            <a:ext cx="9836157" cy="1321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23"/>
          <p:cNvPicPr preferRelativeResize="0"/>
          <p:nvPr/>
        </p:nvPicPr>
        <p:blipFill rotWithShape="1">
          <a:blip r:embed="rId3">
            <a:alphaModFix amt="50000"/>
          </a:blip>
          <a:srcRect l="10600" t="25000"/>
          <a:stretch/>
        </p:blipFill>
        <p:spPr>
          <a:xfrm rot="10800000" flipH="1">
            <a:off x="0" y="-2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3"/>
          <p:cNvSpPr txBox="1">
            <a:spLocks noGrp="1"/>
          </p:cNvSpPr>
          <p:nvPr>
            <p:ph type="title"/>
          </p:nvPr>
        </p:nvSpPr>
        <p:spPr>
          <a:xfrm>
            <a:off x="623888" y="2447123"/>
            <a:ext cx="7886700" cy="62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  <a:defRPr sz="3300" i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body" idx="1"/>
          </p:nvPr>
        </p:nvSpPr>
        <p:spPr>
          <a:xfrm>
            <a:off x="623888" y="3088183"/>
            <a:ext cx="7886700" cy="504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2100" b="1" i="1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8" name="Google Shape;78;p23" descr="A picture containing dark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46079" y="-369775"/>
            <a:ext cx="9836157" cy="1321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Blank">
  <p:cSld name="Title Only 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957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4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3" name="Google Shape;83;p24"/>
          <p:cNvSpPr txBox="1">
            <a:spLocks noGrp="1"/>
          </p:cNvSpPr>
          <p:nvPr>
            <p:ph type="body" idx="2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5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25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25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9" name="Google Shape;89;p25"/>
          <p:cNvSpPr txBox="1">
            <a:spLocks noGrp="1"/>
          </p:cNvSpPr>
          <p:nvPr>
            <p:ph type="body" idx="3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">
  <p:cSld name="One Conten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6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6"/>
          <p:cNvSpPr txBox="1">
            <a:spLocks noGrp="1"/>
          </p:cNvSpPr>
          <p:nvPr>
            <p:ph type="body" idx="1"/>
          </p:nvPr>
        </p:nvSpPr>
        <p:spPr>
          <a:xfrm>
            <a:off x="4629150" y="1369219"/>
            <a:ext cx="3886200" cy="2844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26"/>
          <p:cNvSpPr txBox="1">
            <a:spLocks noGrp="1"/>
          </p:cNvSpPr>
          <p:nvPr>
            <p:ph type="body" idx="2"/>
          </p:nvPr>
        </p:nvSpPr>
        <p:spPr>
          <a:xfrm>
            <a:off x="628650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26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5" name="Google Shape;95;p26"/>
          <p:cNvSpPr txBox="1">
            <a:spLocks noGrp="1"/>
          </p:cNvSpPr>
          <p:nvPr>
            <p:ph type="body" idx="3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7" descr="A picture containing dark&#10;&#10;Description automatically generated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-346079" y="-369775"/>
            <a:ext cx="9836157" cy="1321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7" descr="A picture containing dark&#10;&#10;Description automatically generated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 rot="10800000">
            <a:off x="-351904" y="4179832"/>
            <a:ext cx="9836157" cy="1321654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7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2550"/>
              <a:buFont typeface="Calibri"/>
              <a:buNone/>
              <a:defRPr sz="2550" b="1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body" idx="1"/>
          </p:nvPr>
        </p:nvSpPr>
        <p:spPr>
          <a:xfrm>
            <a:off x="628650" y="10716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337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650"/>
              <a:buFont typeface="Merriweather Sans"/>
              <a:buChar char="▸"/>
              <a:defRPr sz="16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7"/>
          <p:cNvPicPr preferRelativeResize="0"/>
          <p:nvPr/>
        </p:nvPicPr>
        <p:blipFill rotWithShape="1">
          <a:blip r:embed="rId22">
            <a:alphaModFix/>
          </a:blip>
          <a:srcRect/>
          <a:stretch/>
        </p:blipFill>
        <p:spPr>
          <a:xfrm>
            <a:off x="7442200" y="4407040"/>
            <a:ext cx="1343417" cy="494008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7"/>
          <p:cNvSpPr txBox="1"/>
          <p:nvPr/>
        </p:nvSpPr>
        <p:spPr>
          <a:xfrm>
            <a:off x="2828814" y="4654044"/>
            <a:ext cx="347472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C1029"/>
                </a:solidFill>
                <a:latin typeface="Arial"/>
                <a:ea typeface="Arial"/>
                <a:cs typeface="Arial"/>
                <a:sym typeface="Arial"/>
              </a:rPr>
              <a:t>Conference on Computer and Systems Engineering 2023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165" name="Google Shape;165;p1"/>
          <p:cNvSpPr txBox="1">
            <a:spLocks noGrp="1"/>
          </p:cNvSpPr>
          <p:nvPr>
            <p:ph type="ctrTitle"/>
          </p:nvPr>
        </p:nvSpPr>
        <p:spPr>
          <a:xfrm>
            <a:off x="685800" y="3138060"/>
            <a:ext cx="7772400" cy="522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ct val="100000"/>
              <a:buFont typeface="Calibri"/>
              <a:buNone/>
            </a:pPr>
            <a:r>
              <a:rPr lang="en-US" dirty="0"/>
              <a:t>In-Browser Raster Data Processing</a:t>
            </a:r>
            <a:endParaRPr dirty="0"/>
          </a:p>
        </p:txBody>
      </p:sp>
      <p:sp>
        <p:nvSpPr>
          <p:cNvPr id="166" name="Google Shape;166;p1"/>
          <p:cNvSpPr txBox="1">
            <a:spLocks noGrp="1"/>
          </p:cNvSpPr>
          <p:nvPr>
            <p:ph type="subTitle" idx="1"/>
          </p:nvPr>
        </p:nvSpPr>
        <p:spPr>
          <a:xfrm>
            <a:off x="685800" y="3730100"/>
            <a:ext cx="7772400" cy="956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Vishnu Raj Cherukudi Mattuvayil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pic>
        <p:nvPicPr>
          <p:cNvPr id="167" name="Google Shape;167;p1" descr="Driver drowsiness detectio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1854" r="21854"/>
          <a:stretch/>
        </p:blipFill>
        <p:spPr>
          <a:xfrm>
            <a:off x="0" y="652552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" descr="Mercedes-Benz short film explains microsleep detection technology of EQS EV  | Auto News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21833" r="21833"/>
          <a:stretch/>
        </p:blipFill>
        <p:spPr>
          <a:xfrm>
            <a:off x="1828800" y="652552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" descr="Wake me up - Eye Lid Detector and Microsleep Warning - Apps by Pilcrow for  iOS, OS X and tvOS"/>
          <p:cNvPicPr preferRelativeResize="0">
            <a:picLocks noGrp="1"/>
          </p:cNvPicPr>
          <p:nvPr>
            <p:ph type="pic" idx="6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7315200" y="652552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" descr="What is deep learning? – TechTalks"/>
          <p:cNvPicPr preferRelativeResize="0">
            <a:picLocks noGrp="1"/>
          </p:cNvPicPr>
          <p:nvPr>
            <p:ph type="pic" idx="5"/>
          </p:nvPr>
        </p:nvPicPr>
        <p:blipFill rotWithShape="1">
          <a:blip r:embed="rId6">
            <a:alphaModFix/>
          </a:blip>
          <a:srcRect l="14607" r="14607"/>
          <a:stretch/>
        </p:blipFill>
        <p:spPr>
          <a:xfrm>
            <a:off x="5486400" y="652552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" descr="Does Deep Learning Really Require “Big Data”? — No! | by Zach Monge, PhD |  Towards Data Science"/>
          <p:cNvPicPr preferRelativeResize="0">
            <a:picLocks noGrp="1"/>
          </p:cNvPicPr>
          <p:nvPr>
            <p:ph type="pic" idx="4"/>
          </p:nvPr>
        </p:nvPicPr>
        <p:blipFill rotWithShape="1">
          <a:blip r:embed="rId7">
            <a:alphaModFix/>
          </a:blip>
          <a:srcRect l="14648" r="14647"/>
          <a:stretch/>
        </p:blipFill>
        <p:spPr>
          <a:xfrm>
            <a:off x="3657600" y="652552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2E78B3F-D730-8157-E7F9-98C67E842DD0}"/>
              </a:ext>
            </a:extLst>
          </p:cNvPr>
          <p:cNvSpPr/>
          <p:nvPr/>
        </p:nvSpPr>
        <p:spPr>
          <a:xfrm>
            <a:off x="3162748" y="4686910"/>
            <a:ext cx="2775473" cy="273844"/>
          </a:xfrm>
          <a:prstGeom prst="rect">
            <a:avLst/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0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RESULTS AND DISCUSSION</a:t>
            </a:r>
            <a:endParaRPr/>
          </a:p>
        </p:txBody>
      </p:sp>
      <p:sp>
        <p:nvSpPr>
          <p:cNvPr id="246" name="Google Shape;246;p10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247" name="Google Shape;24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1064" y="1640114"/>
            <a:ext cx="4932347" cy="2520605"/>
          </a:xfrm>
          <a:prstGeom prst="rect">
            <a:avLst/>
          </a:prstGeom>
          <a:noFill/>
          <a:ln>
            <a:noFill/>
          </a:ln>
          <a:effectLst>
            <a:outerShdw blurRad="152400" dist="50800" dir="5400000" algn="ctr" rotWithShape="0">
              <a:srgbClr val="000000">
                <a:alpha val="55686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1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RESULTS AND DISCUSSION</a:t>
            </a:r>
            <a:endParaRPr/>
          </a:p>
        </p:txBody>
      </p:sp>
      <p:sp>
        <p:nvSpPr>
          <p:cNvPr id="253" name="Google Shape;253;p11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254" name="Google Shape;254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59355" y="1640114"/>
            <a:ext cx="5615766" cy="2521364"/>
          </a:xfrm>
          <a:prstGeom prst="rect">
            <a:avLst/>
          </a:prstGeom>
          <a:noFill/>
          <a:ln>
            <a:noFill/>
          </a:ln>
          <a:effectLst>
            <a:outerShdw blurRad="228600" dist="50800" dir="5400000" algn="ctr" rotWithShape="0">
              <a:srgbClr val="000000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2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RESULTS AND DISCUSSION</a:t>
            </a:r>
            <a:endParaRPr/>
          </a:p>
        </p:txBody>
      </p:sp>
      <p:sp>
        <p:nvSpPr>
          <p:cNvPr id="260" name="Google Shape;260;p12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261" name="Google Shape;26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07750" y="1640114"/>
            <a:ext cx="6118976" cy="2623178"/>
          </a:xfrm>
          <a:prstGeom prst="rect">
            <a:avLst/>
          </a:prstGeom>
          <a:noFill/>
          <a:ln>
            <a:noFill/>
          </a:ln>
          <a:effectLst>
            <a:outerShdw blurRad="152400" dist="50800" dir="5400000" algn="ctr" rotWithShape="0">
              <a:srgbClr val="000000">
                <a:alpha val="36862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3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RESULTS AND DISCUSSION</a:t>
            </a:r>
            <a:endParaRPr/>
          </a:p>
        </p:txBody>
      </p:sp>
      <p:sp>
        <p:nvSpPr>
          <p:cNvPr id="267" name="Google Shape;267;p13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268" name="Google Shape;26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1111" y="1640114"/>
            <a:ext cx="6212253" cy="2759166"/>
          </a:xfrm>
          <a:prstGeom prst="rect">
            <a:avLst/>
          </a:prstGeom>
          <a:noFill/>
          <a:ln>
            <a:noFill/>
          </a:ln>
          <a:effectLst>
            <a:outerShdw blurRad="228600" dist="50800" dir="5400000" algn="ctr" rotWithShape="0">
              <a:srgbClr val="000000">
                <a:alpha val="32941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4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274" name="Google Shape;274;p14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275" name="Google Shape;275;p14"/>
          <p:cNvSpPr txBox="1"/>
          <p:nvPr/>
        </p:nvSpPr>
        <p:spPr>
          <a:xfrm>
            <a:off x="623888" y="1753985"/>
            <a:ext cx="678275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Reduce the occurrence of accidents.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Sleep detection and driver pattern anomaly.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Issue warning signal.</a:t>
            </a:r>
            <a:endParaRPr/>
          </a:p>
        </p:txBody>
      </p:sp>
      <p:pic>
        <p:nvPicPr>
          <p:cNvPr id="276" name="Google Shape;27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07582" y="661927"/>
            <a:ext cx="3312530" cy="3312530"/>
          </a:xfrm>
          <a:prstGeom prst="rect">
            <a:avLst/>
          </a:prstGeom>
          <a:noFill/>
          <a:ln>
            <a:noFill/>
          </a:ln>
          <a:effectLst>
            <a:outerShdw blurRad="228600" dist="50800" dir="5400000" sx="55000" sy="55000" algn="ctr" rotWithShape="0">
              <a:srgbClr val="000000">
                <a:alpha val="22745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FUTURE SCOPE</a:t>
            </a:r>
            <a:endParaRPr/>
          </a:p>
        </p:txBody>
      </p:sp>
      <p:sp>
        <p:nvSpPr>
          <p:cNvPr id="282" name="Google Shape;282;p15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83" name="Google Shape;283;p15"/>
          <p:cNvSpPr txBox="1"/>
          <p:nvPr/>
        </p:nvSpPr>
        <p:spPr>
          <a:xfrm>
            <a:off x="623888" y="1936865"/>
            <a:ext cx="637542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Mobile applications based on this.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accurate model.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Integration into the vehicle system itself.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4" name="Google Shape;28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30838" y="1031875"/>
            <a:ext cx="3079750" cy="3079750"/>
          </a:xfrm>
          <a:prstGeom prst="rect">
            <a:avLst/>
          </a:prstGeom>
          <a:noFill/>
          <a:ln>
            <a:noFill/>
          </a:ln>
          <a:effectLst>
            <a:outerShdw blurRad="177800" dist="50800" dir="5400000" algn="ctr" rotWithShape="0">
              <a:srgbClr val="000000">
                <a:alpha val="75686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6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90" name="Google Shape;290;p16"/>
          <p:cNvSpPr txBox="1"/>
          <p:nvPr/>
        </p:nvSpPr>
        <p:spPr>
          <a:xfrm>
            <a:off x="3113395" y="2187029"/>
            <a:ext cx="2917209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"/>
          <p:cNvSpPr txBox="1">
            <a:spLocks noGrp="1"/>
          </p:cNvSpPr>
          <p:nvPr>
            <p:ph type="title"/>
          </p:nvPr>
        </p:nvSpPr>
        <p:spPr>
          <a:xfrm>
            <a:off x="2651760" y="891239"/>
            <a:ext cx="4120422" cy="62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177" name="Google Shape;177;p2"/>
          <p:cNvSpPr txBox="1">
            <a:spLocks noGrp="1"/>
          </p:cNvSpPr>
          <p:nvPr>
            <p:ph type="body" idx="1"/>
          </p:nvPr>
        </p:nvSpPr>
        <p:spPr>
          <a:xfrm>
            <a:off x="2452255" y="1760263"/>
            <a:ext cx="4319927" cy="265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/>
              <a:t>Introduction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/>
              <a:t>Existing Methodologies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/>
              <a:t>Implementation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/>
              <a:t>Results and Discussion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/>
              <a:t>Conclusion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n-US"/>
              <a:t>Scope for Future Work</a:t>
            </a:r>
            <a:endParaRPr/>
          </a:p>
        </p:txBody>
      </p:sp>
      <p:sp>
        <p:nvSpPr>
          <p:cNvPr id="178" name="Google Shape;178;p2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grpSp>
        <p:nvGrpSpPr>
          <p:cNvPr id="179" name="Google Shape;179;p2"/>
          <p:cNvGrpSpPr/>
          <p:nvPr/>
        </p:nvGrpSpPr>
        <p:grpSpPr>
          <a:xfrm>
            <a:off x="-476352" y="-360853"/>
            <a:ext cx="2928607" cy="3245368"/>
            <a:chOff x="0" y="84419"/>
            <a:chExt cx="2928607" cy="3245368"/>
          </a:xfrm>
        </p:grpSpPr>
        <p:sp>
          <p:nvSpPr>
            <p:cNvPr id="180" name="Google Shape;180;p2"/>
            <p:cNvSpPr/>
            <p:nvPr/>
          </p:nvSpPr>
          <p:spPr>
            <a:xfrm>
              <a:off x="0" y="84419"/>
              <a:ext cx="2928607" cy="2846357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l="-38998" r="-38997"/>
              </a:stretch>
            </a:blip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14267" y="2846567"/>
              <a:ext cx="937154" cy="48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 txBox="1"/>
            <p:nvPr/>
          </p:nvSpPr>
          <p:spPr>
            <a:xfrm>
              <a:off x="614267" y="2846567"/>
              <a:ext cx="937154" cy="48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400"/>
                <a:buFont typeface="Calibri"/>
                <a:buNone/>
              </a:pPr>
              <a:r>
                <a:rPr lang="en-US" sz="3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3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83" name="Google Shape;183;p2" descr="Deep learning - Free electronics icon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6885709" y="560424"/>
            <a:ext cx="1393067" cy="1393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" descr="Machine Learning Icon - Free PNG &amp; SVG 2010152 - Noun Project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41093" y="2286288"/>
            <a:ext cx="999546" cy="999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" descr="Machine learning - Free technology icons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flipH="1">
            <a:off x="6313865" y="3087976"/>
            <a:ext cx="1393067" cy="1393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28602" y="820057"/>
            <a:ext cx="3191510" cy="3191510"/>
          </a:xfrm>
          <a:prstGeom prst="rect">
            <a:avLst/>
          </a:prstGeom>
          <a:noFill/>
          <a:ln>
            <a:noFill/>
          </a:ln>
          <a:effectLst>
            <a:outerShdw blurRad="381000" dist="25400" dir="4860000" sx="115000" sy="115000" algn="ctr" rotWithShape="0">
              <a:srgbClr val="000000">
                <a:alpha val="62745"/>
              </a:srgbClr>
            </a:outerShdw>
            <a:reflection stA="21000" endPos="0" dist="114300" dir="5400000" sy="-100000" algn="bl" rotWithShape="0"/>
          </a:effectLst>
        </p:spPr>
      </p:pic>
      <p:sp>
        <p:nvSpPr>
          <p:cNvPr id="191" name="Google Shape;191;p3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92" name="Google Shape;192;p3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93" name="Google Shape;193;p3"/>
          <p:cNvSpPr txBox="1"/>
          <p:nvPr/>
        </p:nvSpPr>
        <p:spPr>
          <a:xfrm>
            <a:off x="623888" y="1753985"/>
            <a:ext cx="4202112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raster data?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Web Assembly?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Understanding the impact of raster data processing on web application.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Improving the user experience and performance.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29821" y="80443"/>
            <a:ext cx="3150870" cy="3150870"/>
          </a:xfrm>
          <a:prstGeom prst="rect">
            <a:avLst/>
          </a:prstGeom>
          <a:noFill/>
          <a:ln>
            <a:noFill/>
          </a:ln>
          <a:effectLst>
            <a:outerShdw blurRad="139700" sx="102000" sy="102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99" name="Google Shape;199;p4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EXISTING METHODOLOGIES</a:t>
            </a:r>
            <a:endParaRPr/>
          </a:p>
        </p:txBody>
      </p:sp>
      <p:sp>
        <p:nvSpPr>
          <p:cNvPr id="200" name="Google Shape;200;p4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01" name="Google Shape;201;p4"/>
          <p:cNvSpPr txBox="1"/>
          <p:nvPr/>
        </p:nvSpPr>
        <p:spPr>
          <a:xfrm>
            <a:off x="623888" y="1753985"/>
            <a:ext cx="678275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EEG-Based Microsleep Detector using Micro controller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Brain waves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Real Time Drivers Drowsiness Detection and alert System by Measuring EAR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Eye aspect ratio</a:t>
            </a:r>
            <a:endParaRPr/>
          </a:p>
        </p:txBody>
      </p:sp>
      <p:pic>
        <p:nvPicPr>
          <p:cNvPr id="202" name="Google Shape;202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25080" y="3231313"/>
            <a:ext cx="2130690" cy="1197177"/>
          </a:xfrm>
          <a:prstGeom prst="rect">
            <a:avLst/>
          </a:prstGeom>
          <a:noFill/>
          <a:ln>
            <a:noFill/>
          </a:ln>
          <a:effectLst>
            <a:outerShdw blurRad="279400" dist="127000" dir="5400000" sx="103000" sy="103000" algn="ctr" rotWithShape="0">
              <a:srgbClr val="000000">
                <a:alpha val="63921"/>
              </a:srgbClr>
            </a:outerShdw>
            <a:reflection endPos="0" dist="50800" dir="5400000" sy="-100000" algn="bl" rotWithShape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IMPLEMENTATION</a:t>
            </a:r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09" name="Google Shape;209;p5"/>
          <p:cNvSpPr txBox="1"/>
          <p:nvPr/>
        </p:nvSpPr>
        <p:spPr>
          <a:xfrm>
            <a:off x="623889" y="1862052"/>
            <a:ext cx="36239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Collect dataset.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 model using CNN.</a:t>
            </a:r>
            <a:endParaRPr/>
          </a:p>
        </p:txBody>
      </p:sp>
      <p:pic>
        <p:nvPicPr>
          <p:cNvPr id="210" name="Google Shape;21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67238" y="1735468"/>
            <a:ext cx="3746000" cy="1857760"/>
          </a:xfrm>
          <a:prstGeom prst="rect">
            <a:avLst/>
          </a:prstGeom>
          <a:noFill/>
          <a:ln>
            <a:noFill/>
          </a:ln>
          <a:effectLst>
            <a:outerShdw blurRad="279400" dist="50800" dir="5400000" algn="ctr" rotWithShape="0">
              <a:srgbClr val="000000">
                <a:alpha val="6196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IMPLEMENTATION</a:t>
            </a:r>
            <a:endParaRPr/>
          </a:p>
        </p:txBody>
      </p:sp>
      <p:sp>
        <p:nvSpPr>
          <p:cNvPr id="216" name="Google Shape;216;p6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17" name="Google Shape;217;p6"/>
          <p:cNvSpPr txBox="1"/>
          <p:nvPr/>
        </p:nvSpPr>
        <p:spPr>
          <a:xfrm>
            <a:off x="623889" y="1862052"/>
            <a:ext cx="362391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 startAt="3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Sleep Detection using the model.</a:t>
            </a:r>
            <a:endParaRPr/>
          </a:p>
        </p:txBody>
      </p:sp>
      <p:pic>
        <p:nvPicPr>
          <p:cNvPr id="218" name="Google Shape;21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96199" y="1733910"/>
            <a:ext cx="3623914" cy="2010610"/>
          </a:xfrm>
          <a:prstGeom prst="rect">
            <a:avLst/>
          </a:prstGeom>
          <a:noFill/>
          <a:ln>
            <a:noFill/>
          </a:ln>
          <a:effectLst>
            <a:outerShdw blurRad="203200" dist="101600" dir="5400000" sx="103000" sy="103000" algn="ctr" rotWithShape="0">
              <a:srgbClr val="000000">
                <a:alpha val="36862"/>
              </a:srgbClr>
            </a:outerShdw>
            <a:reflection endPos="0" dist="50800" dir="5400000" sy="-100000" algn="bl" rotWithShape="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IMPLEMENTATION</a:t>
            </a:r>
            <a:endParaRPr/>
          </a:p>
        </p:txBody>
      </p:sp>
      <p:sp>
        <p:nvSpPr>
          <p:cNvPr id="224" name="Google Shape;224;p7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25" name="Google Shape;225;p7"/>
          <p:cNvSpPr txBox="1"/>
          <p:nvPr/>
        </p:nvSpPr>
        <p:spPr>
          <a:xfrm>
            <a:off x="623889" y="1862052"/>
            <a:ext cx="3623914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 startAt="4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Monitoring driving patterns using sensors.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 startAt="4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Integration of Sleep Detection and Driving Patterns.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 startAt="4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Alert the driver.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6" name="Google Shape;226;p7"/>
          <p:cNvPicPr preferRelativeResize="0"/>
          <p:nvPr/>
        </p:nvPicPr>
        <p:blipFill rotWithShape="1">
          <a:blip r:embed="rId3">
            <a:alphaModFix/>
          </a:blip>
          <a:srcRect t="-4652" b="4651"/>
          <a:stretch/>
        </p:blipFill>
        <p:spPr>
          <a:xfrm>
            <a:off x="4717708" y="936000"/>
            <a:ext cx="3623914" cy="2993084"/>
          </a:xfrm>
          <a:prstGeom prst="rect">
            <a:avLst/>
          </a:prstGeom>
          <a:noFill/>
          <a:ln>
            <a:noFill/>
          </a:ln>
          <a:effectLst>
            <a:outerShdw blurRad="228600" dist="50800" dir="5400000" sx="103000" sy="103000" algn="ctr" rotWithShape="0">
              <a:srgbClr val="000000">
                <a:alpha val="36862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8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RESULTS AND DISCUSSION</a:t>
            </a:r>
            <a:endParaRPr/>
          </a:p>
        </p:txBody>
      </p:sp>
      <p:sp>
        <p:nvSpPr>
          <p:cNvPr id="232" name="Google Shape;232;p8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33" name="Google Shape;233;p8"/>
          <p:cNvSpPr txBox="1"/>
          <p:nvPr/>
        </p:nvSpPr>
        <p:spPr>
          <a:xfrm>
            <a:off x="768949" y="1787236"/>
            <a:ext cx="7485589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Drawbacks in the existing sleep detection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Systems: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Bio-signal processing. 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Facial feature alone.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Currently reliable system using following features: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Facial feature extraction.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Sleep detection.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Accelerometer and gyroscope readings.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Kalman filter.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"/>
          <p:cNvSpPr txBox="1">
            <a:spLocks noGrp="1"/>
          </p:cNvSpPr>
          <p:nvPr>
            <p:ph type="title"/>
          </p:nvPr>
        </p:nvSpPr>
        <p:spPr>
          <a:xfrm>
            <a:off x="623888" y="820057"/>
            <a:ext cx="7886700" cy="82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3300"/>
              <a:buFont typeface="Calibri"/>
              <a:buNone/>
            </a:pPr>
            <a:r>
              <a:rPr lang="en-US"/>
              <a:t>RESULTS AND DISCUSSION</a:t>
            </a:r>
            <a:endParaRPr/>
          </a:p>
        </p:txBody>
      </p:sp>
      <p:sp>
        <p:nvSpPr>
          <p:cNvPr id="239" name="Google Shape;239;p9"/>
          <p:cNvSpPr txBox="1">
            <a:spLocks noGrp="1"/>
          </p:cNvSpPr>
          <p:nvPr>
            <p:ph type="sldNum" idx="12"/>
          </p:nvPr>
        </p:nvSpPr>
        <p:spPr>
          <a:xfrm>
            <a:off x="282290" y="4654044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240" name="Google Shape;240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53349" y="1640114"/>
            <a:ext cx="2984706" cy="2543044"/>
          </a:xfrm>
          <a:prstGeom prst="rect">
            <a:avLst/>
          </a:prstGeom>
          <a:noFill/>
          <a:ln>
            <a:noFill/>
          </a:ln>
          <a:effectLst>
            <a:outerShdw blurRad="190500" dist="50800" dir="5400000" sx="103000" sy="103000" algn="ctr" rotWithShape="0">
              <a:srgbClr val="000000">
                <a:alpha val="4196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 1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1062</TotalTime>
  <Words>220</Words>
  <Application>Microsoft Office PowerPoint</Application>
  <PresentationFormat>On-screen Show (16:9)</PresentationFormat>
  <Paragraphs>70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Merriweather Sans</vt:lpstr>
      <vt:lpstr>Theme 1</vt:lpstr>
      <vt:lpstr>In-Browser Raster Data Processing</vt:lpstr>
      <vt:lpstr>Outline</vt:lpstr>
      <vt:lpstr>INTRODUCTION</vt:lpstr>
      <vt:lpstr>EXISTING METHODOLOGIES</vt:lpstr>
      <vt:lpstr>IMPLEMENTATION</vt:lpstr>
      <vt:lpstr>IMPLEMENTATION</vt:lpstr>
      <vt:lpstr>IMPLEMENTATION</vt:lpstr>
      <vt:lpstr>RESULTS AND DISCUSSION</vt:lpstr>
      <vt:lpstr>RESULTS AND DISCUSSION</vt:lpstr>
      <vt:lpstr>RESULTS AND DISCUSSION</vt:lpstr>
      <vt:lpstr>RESULTS AND DISCUSSION</vt:lpstr>
      <vt:lpstr>RESULTS AND DISCUSSION</vt:lpstr>
      <vt:lpstr>RESULTS AND DISCUSSION</vt:lpstr>
      <vt:lpstr>CONCLUSION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In-Browser Raster Data Processing</dc:title>
  <dc:creator>Microsoft Office User</dc:creator>
  <cp:lastModifiedBy>Vishnu Raj</cp:lastModifiedBy>
  <cp:revision>1</cp:revision>
  <dcterms:created xsi:type="dcterms:W3CDTF">2016-10-24T19:40:55Z</dcterms:created>
  <dcterms:modified xsi:type="dcterms:W3CDTF">2024-05-11T19:09:10Z</dcterms:modified>
</cp:coreProperties>
</file>